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89" r:id="rId2"/>
  </p:sldMasterIdLst>
  <p:notesMasterIdLst>
    <p:notesMasterId r:id="rId24"/>
  </p:notesMasterIdLst>
  <p:sldIdLst>
    <p:sldId id="256" r:id="rId3"/>
    <p:sldId id="276" r:id="rId4"/>
    <p:sldId id="298" r:id="rId5"/>
    <p:sldId id="279" r:id="rId6"/>
    <p:sldId id="278" r:id="rId7"/>
    <p:sldId id="280" r:id="rId8"/>
    <p:sldId id="287" r:id="rId9"/>
    <p:sldId id="260" r:id="rId10"/>
    <p:sldId id="282" r:id="rId11"/>
    <p:sldId id="281" r:id="rId12"/>
    <p:sldId id="261" r:id="rId13"/>
    <p:sldId id="283" r:id="rId14"/>
    <p:sldId id="265" r:id="rId15"/>
    <p:sldId id="293" r:id="rId16"/>
    <p:sldId id="286" r:id="rId17"/>
    <p:sldId id="294" r:id="rId18"/>
    <p:sldId id="289" r:id="rId19"/>
    <p:sldId id="290" r:id="rId20"/>
    <p:sldId id="295" r:id="rId21"/>
    <p:sldId id="296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FF"/>
    <a:srgbClr val="008AF2"/>
    <a:srgbClr val="B7F913"/>
    <a:srgbClr val="D5FC10"/>
    <a:srgbClr val="FFE4C9"/>
    <a:srgbClr val="FFFC0C"/>
    <a:srgbClr val="FFFF99"/>
    <a:srgbClr val="F1F1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9C0ED5-85F8-4B29-A057-992DB4481A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C0A4F-18F7-4F8C-B02B-ED28E524650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CAEC0-66BC-4F02-A7AF-8239DEA59A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06995-746C-40B9-9701-905091E4E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A10E2-B62B-479A-864F-FD432D7FF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79525" y="1600200"/>
            <a:ext cx="52578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920E-F13E-498C-B1A0-E0C60303A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7381-9A6D-44ED-B087-342CD0B9A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21FE-EFDF-48A4-A145-E426B659D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1D7E5-A775-4698-BAD8-2C26A8FBF9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4686D-CBFE-4F10-B621-6251D46DD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E01CD-0ADE-48EC-8B46-8C95C76BD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61FF-2F74-4FF4-A55E-649247003E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5F2AB-98B2-4AFD-89D4-4376CBC48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F621-2BFC-4C6C-89C0-AD984AB32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276D-5C6D-4CC2-BFB4-5A0E015CBF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B0679-04C6-4411-BBFF-D705E5148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68D2A-1048-47CA-BC0A-5993B42172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0D347-DDC0-4F87-BCBE-2F5F57F96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79525" y="1600200"/>
            <a:ext cx="5257800" cy="4525963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204E-646C-4826-AFE6-2F75D2E624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37C-8380-42F0-B066-0EB144C7D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AD31-2F6E-47EA-8E41-3FA46068F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1ED3D-B585-4383-A329-45BE32BD5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F3233-6692-424D-9605-00B4932C8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BE94B-8C13-4106-BBA6-2E68357D9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CFBC5-782F-4397-96F2-4CCA3283F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E9FF-E776-40A4-A70F-7A0BA67A1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3AD1344-5F40-4089-8BFE-0B256B65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  <p:sldLayoutId id="21474844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F8D067-9A62-47C4-9E78-0DE815CCA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65" r:id="rId2"/>
    <p:sldLayoutId id="2147484466" r:id="rId3"/>
    <p:sldLayoutId id="2147484467" r:id="rId4"/>
    <p:sldLayoutId id="2147484468" r:id="rId5"/>
    <p:sldLayoutId id="2147484469" r:id="rId6"/>
    <p:sldLayoutId id="2147484470" r:id="rId7"/>
    <p:sldLayoutId id="2147484471" r:id="rId8"/>
    <p:sldLayoutId id="2147484472" r:id="rId9"/>
    <p:sldLayoutId id="2147484473" r:id="rId10"/>
    <p:sldLayoutId id="2147484474" r:id="rId11"/>
    <p:sldLayoutId id="21474844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8"/>
          <p:cNvGrpSpPr>
            <a:grpSpLocks/>
          </p:cNvGrpSpPr>
          <p:nvPr/>
        </p:nvGrpSpPr>
        <p:grpSpPr bwMode="auto">
          <a:xfrm>
            <a:off x="1428750" y="1500188"/>
            <a:ext cx="5735638" cy="2736850"/>
            <a:chOff x="1292" y="1298"/>
            <a:chExt cx="2636" cy="1361"/>
          </a:xfrm>
        </p:grpSpPr>
        <p:sp>
          <p:nvSpPr>
            <p:cNvPr id="409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92" y="1298"/>
              <a:ext cx="263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38100">
                    <a:solidFill>
                      <a:srgbClr val="1F497D"/>
                    </a:solidFill>
                    <a:round/>
                    <a:headEnd/>
                    <a:tailEnd/>
                  </a:ln>
                  <a:solidFill>
                    <a:srgbClr val="8DB3E2"/>
                  </a:solidFill>
                  <a:latin typeface="Times New Roman"/>
                  <a:cs typeface="Times New Roman"/>
                </a:rPr>
                <a:t>REPORTED</a:t>
              </a:r>
              <a:endParaRPr lang="ru-RU" sz="3600" b="1" kern="1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8DB3E2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00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610" y="2251"/>
              <a:ext cx="2093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38100">
                    <a:solidFill>
                      <a:srgbClr val="1F497D"/>
                    </a:solidFill>
                    <a:round/>
                    <a:headEnd/>
                    <a:tailEnd/>
                  </a:ln>
                  <a:solidFill>
                    <a:srgbClr val="8DB3E2"/>
                  </a:solidFill>
                  <a:latin typeface="Times New Roman"/>
                  <a:cs typeface="Times New Roman"/>
                </a:rPr>
                <a:t>SPEECH</a:t>
              </a:r>
              <a:endParaRPr lang="ru-RU" sz="3600" b="1" kern="10">
                <a:ln w="3810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8DB3E2"/>
                </a:solidFill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81"/>
          <p:cNvGraphicFramePr>
            <a:graphicFrameLocks noGrp="1"/>
          </p:cNvGraphicFramePr>
          <p:nvPr/>
        </p:nvGraphicFramePr>
        <p:xfrm>
          <a:off x="0" y="0"/>
          <a:ext cx="9144000" cy="6886893"/>
        </p:xfrm>
        <a:graphic>
          <a:graphicData uri="http://schemas.openxmlformats.org/drawingml/2006/table">
            <a:tbl>
              <a:tblPr/>
              <a:tblGrid>
                <a:gridCol w="4067175"/>
                <a:gridCol w="5076825"/>
              </a:tblGrid>
              <a:tr h="1220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</a:br>
                      <a:r>
                        <a:rPr lang="en-US" sz="24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2400" b="1" i="1" u="sng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my friends every day.”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She told him (that) she </a:t>
                      </a:r>
                      <a:r>
                        <a:rPr kumimoji="0" lang="en-US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phoned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her friends every 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  <a:tr h="159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 Progressive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'm waiting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Kate.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Progressive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said (that) he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 waiting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Kate.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made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it yesterday.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Perfect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said (that) he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made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it yesterday.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  <a:tr h="1220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Future Simple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will study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better.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Future-in-the-Past</a:t>
                      </a:r>
                      <a:b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said (that) he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would study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better.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  <a:tr h="159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 Perfect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've been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to France three times.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Past Perfect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said (that) he 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had been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to France three times.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0"/>
            <a:ext cx="6215063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Reported changes. Modal Verbs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357188" y="857250"/>
            <a:ext cx="1928812" cy="1214438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357188" y="2286000"/>
            <a:ext cx="1928812" cy="1214438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could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4786313" y="2714625"/>
            <a:ext cx="1928812" cy="1214438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might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2786063" y="2714625"/>
            <a:ext cx="1928812" cy="1214438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714375" y="3714750"/>
            <a:ext cx="1928813" cy="1214438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Had been able to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1143000" y="2000250"/>
            <a:ext cx="357188" cy="428625"/>
          </a:xfrm>
          <a:prstGeom prst="downArrow">
            <a:avLst>
              <a:gd name="adj1" fmla="val 46545"/>
              <a:gd name="adj2" fmla="val 422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500188" y="3429000"/>
            <a:ext cx="357187" cy="428625"/>
          </a:xfrm>
          <a:prstGeom prst="downArrow">
            <a:avLst>
              <a:gd name="adj1" fmla="val 46545"/>
              <a:gd name="adj2" fmla="val 422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7-конечная звезда 28"/>
          <p:cNvSpPr/>
          <p:nvPr/>
        </p:nvSpPr>
        <p:spPr>
          <a:xfrm>
            <a:off x="6715125" y="2286000"/>
            <a:ext cx="1928813" cy="1214438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to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7-конечная звезда 29"/>
          <p:cNvSpPr/>
          <p:nvPr/>
        </p:nvSpPr>
        <p:spPr>
          <a:xfrm>
            <a:off x="6500813" y="3643313"/>
            <a:ext cx="1928812" cy="1214437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7-конечная звезда 30"/>
          <p:cNvSpPr/>
          <p:nvPr/>
        </p:nvSpPr>
        <p:spPr>
          <a:xfrm>
            <a:off x="6858000" y="857250"/>
            <a:ext cx="1928813" cy="1214438"/>
          </a:xfrm>
          <a:prstGeom prst="star7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to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7-конечная звезда 31"/>
          <p:cNvSpPr/>
          <p:nvPr/>
        </p:nvSpPr>
        <p:spPr>
          <a:xfrm>
            <a:off x="4572000" y="1000125"/>
            <a:ext cx="2071688" cy="1428750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were to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7-конечная звезда 32"/>
          <p:cNvSpPr/>
          <p:nvPr/>
        </p:nvSpPr>
        <p:spPr>
          <a:xfrm>
            <a:off x="2571750" y="1143000"/>
            <a:ext cx="1928813" cy="1214438"/>
          </a:xfrm>
          <a:prstGeom prst="star7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 to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357688" y="1714500"/>
            <a:ext cx="428625" cy="35718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572000" y="3286125"/>
            <a:ext cx="428625" cy="35718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flipV="1">
            <a:off x="7358063" y="3286125"/>
            <a:ext cx="357187" cy="428625"/>
          </a:xfrm>
          <a:prstGeom prst="downArrow">
            <a:avLst>
              <a:gd name="adj1" fmla="val 46545"/>
              <a:gd name="adj2" fmla="val 422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572375" y="2000250"/>
            <a:ext cx="357188" cy="428625"/>
          </a:xfrm>
          <a:prstGeom prst="downArrow">
            <a:avLst>
              <a:gd name="adj1" fmla="val 46545"/>
              <a:gd name="adj2" fmla="val 42243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7-конечная звезда 39"/>
          <p:cNvSpPr/>
          <p:nvPr/>
        </p:nvSpPr>
        <p:spPr>
          <a:xfrm>
            <a:off x="785813" y="4500563"/>
            <a:ext cx="7786687" cy="2071687"/>
          </a:xfrm>
          <a:prstGeom prst="star7">
            <a:avLst/>
          </a:prstGeom>
          <a:solidFill>
            <a:srgbClr val="FFE4C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modal verbs</a:t>
            </a:r>
            <a:r>
              <a:rPr lang="en-GB" sz="2400" b="1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4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could, would, might and should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400" b="1" i="1" u="sng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do not change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7215188" y="1785938"/>
            <a:ext cx="1928812" cy="150018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day after tomorrow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785938" y="3071813"/>
            <a:ext cx="1643062" cy="1143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2875" y="3071813"/>
            <a:ext cx="1643063" cy="1143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now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1785938" y="1928813"/>
            <a:ext cx="1643062" cy="1143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those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142875" y="1928813"/>
            <a:ext cx="1643063" cy="11430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1785938" y="785813"/>
            <a:ext cx="1643062" cy="11430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142875" y="785813"/>
            <a:ext cx="1643063" cy="11430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7215188" y="3357563"/>
            <a:ext cx="1928812" cy="150018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two days later,</a:t>
            </a:r>
          </a:p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two days’ time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1785938" y="4214813"/>
            <a:ext cx="1643062" cy="11430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day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142875" y="4214813"/>
            <a:ext cx="1643063" cy="11430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today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142875" y="5357813"/>
            <a:ext cx="1643063" cy="114300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yesterday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1785938" y="5357813"/>
            <a:ext cx="1643062" cy="114300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day before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428750" y="2500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428750" y="3643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28750" y="4786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71625" y="5929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Облако 26"/>
          <p:cNvSpPr/>
          <p:nvPr/>
        </p:nvSpPr>
        <p:spPr>
          <a:xfrm>
            <a:off x="3857625" y="1928813"/>
            <a:ext cx="1643063" cy="1143000"/>
          </a:xfrm>
          <a:prstGeom prst="cloud">
            <a:avLst/>
          </a:prstGeom>
          <a:solidFill>
            <a:srgbClr val="FFFF99"/>
          </a:solidFill>
          <a:ln>
            <a:solidFill>
              <a:srgbClr val="B7F91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ago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5500688" y="1928813"/>
            <a:ext cx="1643062" cy="1143000"/>
          </a:xfrm>
          <a:prstGeom prst="cloud">
            <a:avLst/>
          </a:prstGeom>
          <a:solidFill>
            <a:srgbClr val="FFFF99"/>
          </a:solidFill>
          <a:ln>
            <a:solidFill>
              <a:srgbClr val="B7F91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before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блако 28"/>
          <p:cNvSpPr/>
          <p:nvPr/>
        </p:nvSpPr>
        <p:spPr>
          <a:xfrm>
            <a:off x="3857625" y="3071813"/>
            <a:ext cx="1643063" cy="1143000"/>
          </a:xfrm>
          <a:prstGeom prst="cloud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next year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блако 29"/>
          <p:cNvSpPr/>
          <p:nvPr/>
        </p:nvSpPr>
        <p:spPr>
          <a:xfrm>
            <a:off x="5500688" y="3071813"/>
            <a:ext cx="1643062" cy="1143000"/>
          </a:xfrm>
          <a:prstGeom prst="cloud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year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блако 30"/>
          <p:cNvSpPr/>
          <p:nvPr/>
        </p:nvSpPr>
        <p:spPr>
          <a:xfrm>
            <a:off x="5500688" y="4214813"/>
            <a:ext cx="1643062" cy="1143000"/>
          </a:xfrm>
          <a:prstGeom prst="cloud">
            <a:avLst/>
          </a:prstGeom>
          <a:solidFill>
            <a:srgbClr val="D5FC10"/>
          </a:solidFill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previous week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блако 31"/>
          <p:cNvSpPr/>
          <p:nvPr/>
        </p:nvSpPr>
        <p:spPr>
          <a:xfrm>
            <a:off x="3857625" y="5357813"/>
            <a:ext cx="1643063" cy="1143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блако 32"/>
          <p:cNvSpPr/>
          <p:nvPr/>
        </p:nvSpPr>
        <p:spPr>
          <a:xfrm>
            <a:off x="3857625" y="4214813"/>
            <a:ext cx="1643063" cy="1143000"/>
          </a:xfrm>
          <a:prstGeom prst="cloud">
            <a:avLst/>
          </a:prstGeom>
          <a:solidFill>
            <a:srgbClr val="D5FC10"/>
          </a:solidFill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last week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214938" y="3643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7934325" y="3281363"/>
            <a:ext cx="563563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214938" y="4786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Облако 42"/>
          <p:cNvSpPr/>
          <p:nvPr/>
        </p:nvSpPr>
        <p:spPr>
          <a:xfrm>
            <a:off x="5500688" y="5357813"/>
            <a:ext cx="1643062" cy="1143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5214938" y="5929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Облако 12"/>
          <p:cNvSpPr/>
          <p:nvPr/>
        </p:nvSpPr>
        <p:spPr>
          <a:xfrm>
            <a:off x="5500688" y="714375"/>
            <a:ext cx="1714500" cy="121443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next day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3786188" y="714375"/>
            <a:ext cx="1714500" cy="121443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tomorrow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571625" y="1357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214938" y="1285875"/>
            <a:ext cx="571500" cy="1588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214938" y="2500313"/>
            <a:ext cx="571500" cy="1587"/>
          </a:xfrm>
          <a:prstGeom prst="straightConnector1">
            <a:avLst/>
          </a:prstGeom>
          <a:ln>
            <a:solidFill>
              <a:srgbClr val="FF0000"/>
            </a:solidFill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371" name="Заголовок 3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of time words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0" name="Group 42"/>
          <p:cNvGraphicFramePr>
            <a:graphicFrameLocks noGrp="1"/>
          </p:cNvGraphicFramePr>
          <p:nvPr/>
        </p:nvGraphicFramePr>
        <p:xfrm>
          <a:off x="0" y="782638"/>
          <a:ext cx="9144000" cy="6075682"/>
        </p:xfrm>
        <a:graphic>
          <a:graphicData uri="http://schemas.openxmlformats.org/drawingml/2006/table">
            <a:tbl>
              <a:tblPr/>
              <a:tblGrid>
                <a:gridCol w="2766787"/>
                <a:gridCol w="6377213"/>
              </a:tblGrid>
              <a:tr h="571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Indirect/Reported Speech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he, she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I, she, he, we, they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him, her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him, her, us, them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them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2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yours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ours 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his, her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my, his, her, our, their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their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his, hers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mine, his, hers, ours, theirs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theirs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6" name="Заголовок 2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of pronouns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215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Grammar </a:t>
            </a:r>
            <a:r>
              <a:rPr lang="ru-RU" sz="4400" b="1" i="1" dirty="0">
                <a:solidFill>
                  <a:srgbClr val="990000"/>
                </a:solidFill>
                <a:latin typeface="Imprint MT Shadow" pitchFamily="82" charset="0"/>
              </a:rPr>
              <a:t> </a:t>
            </a: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Practice</a:t>
            </a:r>
            <a:r>
              <a:rPr lang="en-US" sz="4400" dirty="0">
                <a:solidFill>
                  <a:srgbClr val="990000"/>
                </a:solidFill>
              </a:rPr>
              <a:t> </a:t>
            </a:r>
            <a:br>
              <a:rPr lang="en-US" sz="4400" dirty="0">
                <a:solidFill>
                  <a:srgbClr val="990000"/>
                </a:solidFill>
              </a:rPr>
            </a:b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Change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into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Reported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Speech</a:t>
            </a:r>
            <a:endParaRPr lang="ru-RU" sz="3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428625" y="1600200"/>
            <a:ext cx="8215313" cy="4757738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“We may buy a car next year” said my grandpa.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“I like travelling from time to time” says my cousin.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“It will be rain today” said the farmer.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“Sharon is going to come here tomorrow” her mother said to me.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“I don’t feel lonely thanks to the books I love” says Margaret.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“It’s really amazing to read CD books” says Andy.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“You must take your medicine twice a day” said a doctor.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Questions.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43999" cy="544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3"/>
                <a:gridCol w="885528"/>
                <a:gridCol w="857256"/>
                <a:gridCol w="1928826"/>
                <a:gridCol w="928694"/>
                <a:gridCol w="3143272"/>
              </a:tblGrid>
              <a:tr h="111086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60669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</a:t>
                      </a:r>
                      <a:endParaRPr lang="ru-RU" b="1" i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General questions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“Pete,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disco.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ctr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Future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7719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Pete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If</a:t>
                      </a:r>
                    </a:p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whether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 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disco.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Future Simple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37813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“Pete,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disco.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ctr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Future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8442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Pete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If</a:t>
                      </a:r>
                    </a:p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whether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would 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disco.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Future Simple in the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Past</a:t>
                      </a:r>
                    </a:p>
                    <a:p>
                      <a:pPr algn="l"/>
                      <a:endParaRPr lang="en-US" sz="1100" i="1" u="non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Future Simple        Future Simple in the Past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)   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6786563" y="6357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215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Grammar </a:t>
            </a:r>
            <a:r>
              <a:rPr lang="ru-RU" sz="4400" b="1" i="1" dirty="0">
                <a:solidFill>
                  <a:srgbClr val="990000"/>
                </a:solidFill>
                <a:latin typeface="Imprint MT Shadow" pitchFamily="82" charset="0"/>
              </a:rPr>
              <a:t> </a:t>
            </a: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Practice</a:t>
            </a:r>
            <a:r>
              <a:rPr lang="en-US" sz="4400" dirty="0">
                <a:solidFill>
                  <a:srgbClr val="990000"/>
                </a:solidFill>
              </a:rPr>
              <a:t> </a:t>
            </a:r>
            <a:br>
              <a:rPr lang="en-US" sz="4400" dirty="0">
                <a:solidFill>
                  <a:srgbClr val="990000"/>
                </a:solidFill>
              </a:rPr>
            </a:b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Change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into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Reported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Speech</a:t>
            </a:r>
            <a:endParaRPr lang="ru-RU" sz="3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428625" y="1600200"/>
            <a:ext cx="8215313" cy="5043488"/>
          </a:xfrm>
        </p:spPr>
        <p:txBody>
          <a:bodyPr rtlCol="0">
            <a:normAutofit fontScale="85000" lnSpcReduction="10000"/>
          </a:bodyPr>
          <a:lstStyle/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said, “Do you like going shopping?”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teacher said, “Did you read an English book last year?”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Mother said to her son, “Have you invited anybody to dinner at the weekend?”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 friend said to me, “Are you going away anywhere for your holiday?”.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Pete said, “Can you speak a foreign language?”.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said, “Jack are you good at foreign languages?”.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She said, “Did you enjoy the performance?”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Questions.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43999" cy="544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3"/>
                <a:gridCol w="885528"/>
                <a:gridCol w="857256"/>
                <a:gridCol w="1643073"/>
                <a:gridCol w="785818"/>
                <a:gridCol w="3571901"/>
              </a:tblGrid>
              <a:tr h="111086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60669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 к вопросительным членам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“Where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every day, Pete?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7719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Pete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where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goes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every day.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Present Simple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37813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“Where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every day, Pete?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/>
                      <a:r>
                        <a:rPr lang="en-US" sz="12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lang="en-US" sz="12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8442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Pete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where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went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every day.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Past Simple</a:t>
                      </a:r>
                    </a:p>
                    <a:p>
                      <a:pPr algn="l"/>
                      <a:endParaRPr lang="en-US" sz="1100" i="1" u="non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Present Simple          Past Simple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)   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072313" y="6357938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Questions.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43999" cy="549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3"/>
                <a:gridCol w="885528"/>
                <a:gridCol w="857256"/>
                <a:gridCol w="1643073"/>
                <a:gridCol w="785818"/>
                <a:gridCol w="3571901"/>
              </a:tblGrid>
              <a:tr h="115940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77393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 к подлежащему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“Who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man?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2863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who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man.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Present Simple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who that man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</a:p>
                    <a:p>
                      <a:pPr algn="ctr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Present Simple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4428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“Who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man?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798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  <a:endParaRPr lang="en-US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who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that man.</a:t>
                      </a:r>
                    </a:p>
                    <a:p>
                      <a:pPr algn="l"/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Past Simple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who that man </a:t>
                      </a:r>
                      <a:r>
                        <a:rPr lang="en-US" sz="180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endParaRPr lang="en-US" u="sng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Past Simple</a:t>
                      </a:r>
                    </a:p>
                    <a:p>
                      <a:pPr algn="ctr"/>
                      <a:r>
                        <a:rPr lang="en-US" sz="120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i="0" u="non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r>
                        <a:rPr lang="en-US" sz="1200" i="0" u="none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Simple         Past Simple</a:t>
                      </a:r>
                      <a:r>
                        <a:rPr lang="en-US" sz="120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072313" y="64293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215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Grammar </a:t>
            </a:r>
            <a:r>
              <a:rPr lang="ru-RU" sz="4400" b="1" i="1" dirty="0">
                <a:solidFill>
                  <a:srgbClr val="990000"/>
                </a:solidFill>
                <a:latin typeface="Imprint MT Shadow" pitchFamily="82" charset="0"/>
              </a:rPr>
              <a:t> </a:t>
            </a: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Practice</a:t>
            </a:r>
            <a:r>
              <a:rPr lang="en-US" sz="4400" dirty="0">
                <a:solidFill>
                  <a:srgbClr val="990000"/>
                </a:solidFill>
              </a:rPr>
              <a:t> </a:t>
            </a:r>
            <a:br>
              <a:rPr lang="en-US" sz="4400" dirty="0">
                <a:solidFill>
                  <a:srgbClr val="990000"/>
                </a:solidFill>
              </a:rPr>
            </a:b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Change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into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Reported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Speech</a:t>
            </a:r>
            <a:endParaRPr lang="ru-RU" sz="3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428625" y="1600200"/>
            <a:ext cx="8215313" cy="5043488"/>
          </a:xfrm>
        </p:spPr>
        <p:txBody>
          <a:bodyPr rtlCol="0">
            <a:normAutofit fontScale="85000" lnSpcReduction="20000"/>
          </a:bodyPr>
          <a:lstStyle/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Ann said, “Where are you going for the weekend?”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teacher said to the pupils, “What are you talking about?”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said to my friend, “How long did you stay in London?”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said to me, “What will you do after school?”.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She said to her friend, “What do you usually do in the evening?”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Mike said to me, “Where can I see you to next time?”.</a:t>
            </a:r>
          </a:p>
          <a:p>
            <a:pPr marL="514350" indent="-514350" algn="just" eaLnBrk="1" fontAlgn="auto" hangingPunct="1">
              <a:lnSpc>
                <a:spcPct val="11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Tom said, “How long will it take us to go there by plane?”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63"/>
          </a:xfrm>
          <a:solidFill>
            <a:schemeClr val="accent3">
              <a:lumMod val="95000"/>
            </a:schemeClr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Say what people use </a:t>
            </a:r>
            <a:r>
              <a:rPr lang="en-US" b="1" u="sng" dirty="0" smtClean="0"/>
              <a:t>direct</a:t>
            </a:r>
            <a:r>
              <a:rPr lang="en-US" b="1" dirty="0" smtClean="0"/>
              <a:t> and </a:t>
            </a:r>
            <a:r>
              <a:rPr lang="en-US" b="1" u="sng" dirty="0" smtClean="0"/>
              <a:t>reported</a:t>
            </a:r>
            <a:r>
              <a:rPr lang="en-US" b="1" dirty="0" smtClean="0"/>
              <a:t> speech for</a:t>
            </a:r>
            <a:endParaRPr lang="ru-RU" b="1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630363"/>
          <a:ext cx="8858312" cy="501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663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DIRECT</a:t>
                      </a:r>
                      <a:r>
                        <a:rPr lang="en-US" sz="2800" baseline="0" dirty="0" smtClean="0"/>
                        <a:t>  SPEECH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REPORTED SPEECH</a:t>
                      </a:r>
                      <a:endParaRPr lang="ru-RU" sz="28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97429"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b="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“</a:t>
                      </a:r>
                      <a:r>
                        <a:rPr lang="en-US" sz="3200" b="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3200" b="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my friends every day.”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(that)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she </a:t>
                      </a:r>
                      <a:r>
                        <a:rPr lang="en-US" sz="32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phones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her friends every day.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409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b="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“I </a:t>
                      </a:r>
                      <a:r>
                        <a:rPr lang="en-US" sz="3200" b="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en-US" sz="3200" b="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you tomorrow.”</a:t>
                      </a:r>
                      <a:endParaRPr lang="ru-RU" sz="3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</a:t>
                      </a:r>
                      <a:r>
                        <a:rPr lang="en-US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(that)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en-US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lang="en-US" sz="32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ll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r>
                        <a:rPr lang="en-US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 tomorrow.</a:t>
                      </a:r>
                      <a:endParaRPr lang="ru-RU" sz="32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342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b="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“I </a:t>
                      </a:r>
                      <a:r>
                        <a:rPr lang="en-US" sz="3200" b="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phoned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you an hour ago.”</a:t>
                      </a:r>
                      <a:endParaRPr lang="ru-RU" sz="3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sz="32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(that)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phoned</a:t>
                      </a:r>
                      <a:r>
                        <a:rPr lang="en-US" sz="3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 an hour.</a:t>
                      </a:r>
                      <a:endParaRPr lang="ru-RU" sz="32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Tense Changes. Commands.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000108"/>
          <a:ext cx="8572560" cy="572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81"/>
                <a:gridCol w="878209"/>
                <a:gridCol w="850171"/>
                <a:gridCol w="1629494"/>
                <a:gridCol w="779324"/>
                <a:gridCol w="354238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4902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Специальный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вопрос к подлежащему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 “</a:t>
                      </a:r>
                      <a:r>
                        <a:rPr lang="en-US" b="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shop please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“</a:t>
                      </a:r>
                      <a:r>
                        <a:rPr lang="en-US" sz="180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Don’t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go to the shop ”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</a:t>
                      </a:r>
                      <a:r>
                        <a:rPr lang="ru-RU" sz="11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39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asks</a:t>
                      </a:r>
                      <a:r>
                        <a:rPr lang="ru-RU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tells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shop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to</a:t>
                      </a:r>
                      <a:r>
                        <a:rPr lang="en-US" sz="1800" u="none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go to the shop ”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</a:t>
                      </a:r>
                      <a:r>
                        <a:rPr lang="ru-RU" sz="11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392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</a:p>
                    <a:p>
                      <a:pPr algn="l"/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00000"/>
                        </a:lnSpc>
                        <a:buAutoNum type="arabicPeriod"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b="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shop please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 marL="342900" indent="-342900" algn="ctr">
                        <a:lnSpc>
                          <a:spcPct val="100000"/>
                        </a:lnSpc>
                        <a:buNone/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en-US" sz="1100" i="1" u="non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“</a:t>
                      </a:r>
                      <a:r>
                        <a:rPr lang="en-US" sz="1800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Don’t</a:t>
                      </a:r>
                      <a:r>
                        <a:rPr lang="en-US" sz="1800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go to the shop ”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</a:t>
                      </a:r>
                      <a:r>
                        <a:rPr lang="ru-RU" sz="11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ru-RU" sz="11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798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asked</a:t>
                      </a:r>
                      <a:r>
                        <a:rPr lang="en-US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u="none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told</a:t>
                      </a:r>
                      <a:endParaRPr lang="en-US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the shop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положительная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to</a:t>
                      </a:r>
                      <a:r>
                        <a:rPr lang="en-US" sz="1800" u="none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go to the shop ”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отрицательная</a:t>
                      </a:r>
                      <a:r>
                        <a:rPr lang="ru-RU" sz="11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просьба</a:t>
                      </a:r>
                      <a:endParaRPr lang="ru-RU" sz="11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8215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Grammar </a:t>
            </a:r>
            <a:r>
              <a:rPr lang="ru-RU" sz="4400" b="1" i="1" dirty="0">
                <a:solidFill>
                  <a:srgbClr val="990000"/>
                </a:solidFill>
                <a:latin typeface="Imprint MT Shadow" pitchFamily="82" charset="0"/>
              </a:rPr>
              <a:t> </a:t>
            </a:r>
            <a:r>
              <a:rPr lang="en-US" sz="4400" b="1" i="1" dirty="0">
                <a:solidFill>
                  <a:srgbClr val="990000"/>
                </a:solidFill>
                <a:latin typeface="Imprint MT Shadow" pitchFamily="82" charset="0"/>
              </a:rPr>
              <a:t>Practice</a:t>
            </a:r>
            <a:r>
              <a:rPr lang="en-US" sz="4400" dirty="0">
                <a:solidFill>
                  <a:srgbClr val="990000"/>
                </a:solidFill>
              </a:rPr>
              <a:t> </a:t>
            </a:r>
            <a:br>
              <a:rPr lang="en-US" sz="4400" dirty="0">
                <a:solidFill>
                  <a:srgbClr val="990000"/>
                </a:solidFill>
              </a:rPr>
            </a:b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Change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into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Reported </a:t>
            </a: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rint MT Shadow" pitchFamily="82" charset="0"/>
              </a:rPr>
              <a:t>Speech</a:t>
            </a:r>
            <a:endParaRPr lang="ru-RU" sz="36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idx="1"/>
          </p:nvPr>
        </p:nvSpPr>
        <p:spPr>
          <a:xfrm>
            <a:off x="428625" y="1600200"/>
            <a:ext cx="8215313" cy="5043488"/>
          </a:xfrm>
        </p:spPr>
        <p:txBody>
          <a:bodyPr rtlCol="0">
            <a:normAutofit fontScale="92500"/>
          </a:bodyPr>
          <a:lstStyle/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teacher said to Pete, “Go to the blackboard!”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Mum said to me, “Clean the room!”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Dad said to his children, “Be polite and say “Thank you!”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 friend said, “Don’t take my books!”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“Do the task again,” the teacher said to me.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“Don’t speak all at a time,” the teacher said to her class.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Mother said, “Ann, go and wash your face.”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60388"/>
          </a:xfrm>
        </p:spPr>
        <p:txBody>
          <a:bodyPr/>
          <a:lstStyle/>
          <a:p>
            <a:pPr algn="ctr"/>
            <a:r>
              <a:rPr lang="hu-H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Read the dialogue between the members of a football fan's family.</a:t>
            </a:r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Find the sentences with reported speech.</a:t>
            </a:r>
            <a:r>
              <a:rPr lang="ru-RU" smtClean="0">
                <a:solidFill>
                  <a:srgbClr val="0000FF"/>
                </a:solidFill>
              </a:rPr>
              <a:t/>
            </a:r>
            <a:br>
              <a:rPr lang="ru-RU" smtClean="0">
                <a:solidFill>
                  <a:srgbClr val="0000FF"/>
                </a:solidFill>
              </a:rPr>
            </a:br>
            <a:endParaRPr lang="ru-RU" smtClean="0">
              <a:solidFill>
                <a:srgbClr val="0000FF"/>
              </a:solidFill>
            </a:endParaRP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>
          <a:xfrm>
            <a:off x="214313" y="1428750"/>
            <a:ext cx="8786812" cy="4697413"/>
          </a:xfrm>
        </p:spPr>
        <p:txBody>
          <a:bodyPr/>
          <a:lstStyle/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Good morning, dear. Good morning. What's the matter?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Dad says that he's lost his voice.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 has lost his voice! He can't. It must be ajoke. Come on, dear. Don't joke.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 says it isn't a joke. He has really lost his voice.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I’ll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 make a nice cup oftea. You'll soon get your voice back.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Susan: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How did you lose your voice, Dad?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 says he went to the football match last night.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Susan: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And you shouted so much you lost your voice.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Yes, he shouted so much he lost his voice.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Susan: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Did you win? Mark: No, they lost.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Here is a nice cup oftea. Would you like something to eat?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Mark: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He says he would like some toast with honey.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Susan: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Why honey, Mum?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hu-HU" sz="2000" b="1" smtClean="0">
                <a:latin typeface="Times New Roman" pitchFamily="18" charset="0"/>
                <a:cs typeface="Times New Roman" pitchFamily="18" charset="0"/>
              </a:rPr>
              <a:t>Mum: 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Because honey is good for your throat.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000125" y="642938"/>
            <a:ext cx="7643813" cy="1428750"/>
          </a:xfrm>
        </p:spPr>
        <p:txBody>
          <a:bodyPr/>
          <a:lstStyle/>
          <a:p>
            <a:pPr indent="358775" algn="just"/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We use reported speech when we are saying what other people say, think or believe.</a:t>
            </a:r>
            <a:endParaRPr lang="ru-RU" b="1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2143125"/>
            <a:ext cx="6215062" cy="39830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66FF"/>
              </a:solidFill>
              <a:cs typeface="Times New Roman" pitchFamily="18" charset="0"/>
            </a:endParaRPr>
          </a:p>
          <a:p>
            <a:pPr indent="0" fontAlgn="auto"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I’m tired!’, Helen said.</a:t>
            </a:r>
            <a:endParaRPr lang="ru-RU" sz="36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sz="36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fontAlgn="auto"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Helen said (that) she was</a:t>
            </a:r>
            <a:r>
              <a:rPr lang="ru-RU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tired.</a:t>
            </a:r>
            <a:endParaRPr lang="ru-RU" sz="36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66FF"/>
              </a:solidFill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000125"/>
            <a:ext cx="7572375" cy="1428750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When we are reporting things in the present,</a:t>
            </a:r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future or present perfect we don't change the</a:t>
            </a:r>
            <a:r>
              <a:rPr lang="ru-RU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tense.</a:t>
            </a:r>
            <a:endParaRPr lang="ru-RU" sz="40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28688" y="3143250"/>
            <a:ext cx="7286625" cy="248285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thinks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loves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her.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I'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ll tell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her you 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are coming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has said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he'</a:t>
            </a:r>
            <a:r>
              <a:rPr lang="en-US" sz="3600" i="1" u="sng" smtClean="0">
                <a:latin typeface="Times New Roman" pitchFamily="18" charset="0"/>
                <a:cs typeface="Times New Roman" pitchFamily="18" charset="0"/>
              </a:rPr>
              <a:t>ll do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it. 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000125" y="714375"/>
            <a:ext cx="7429500" cy="3143250"/>
          </a:xfrm>
        </p:spPr>
        <p:txBody>
          <a:bodyPr/>
          <a:lstStyle/>
          <a:p>
            <a:pPr indent="358775" algn="just"/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the verb in the main sentence is in the past tense - the other verbs are usually in one of the past tense too.</a:t>
            </a:r>
            <a:endParaRPr lang="ru-RU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725488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Tense Changes. Statements.</a:t>
            </a:r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000108"/>
          <a:ext cx="8643999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23"/>
                <a:gridCol w="885528"/>
                <a:gridCol w="857256"/>
                <a:gridCol w="2000264"/>
                <a:gridCol w="857256"/>
                <a:gridCol w="3143272"/>
              </a:tblGrid>
              <a:tr h="112741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предложения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в главном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indirect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Главное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Союз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Придаточное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96205">
                <a:tc rowSpan="4"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Повествовательное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Mother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</a:p>
                    <a:p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1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“I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work every day.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11809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Mother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says</a:t>
                      </a:r>
                    </a:p>
                    <a:p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10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goes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work every day.</a:t>
                      </a:r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Present Simple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63567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Mother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said</a:t>
                      </a:r>
                      <a:endParaRPr lang="ru-RU" u="sng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Past Simple</a:t>
                      </a:r>
                      <a:endParaRPr lang="ru-RU" sz="1800" i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–-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“I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work every day.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Present Simple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01733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Indirect Speech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Mother </a:t>
                      </a:r>
                      <a:r>
                        <a:rPr lang="en-US" u="sng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said</a:t>
                      </a:r>
                    </a:p>
                    <a:p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Past Simple</a:t>
                      </a:r>
                      <a:endParaRPr lang="ru-RU" sz="1100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She </a:t>
                      </a:r>
                      <a:r>
                        <a:rPr lang="en-US" u="sng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went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work every day.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Past Simple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sng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(Present Simple          Past</a:t>
                      </a:r>
                      <a:r>
                        <a:rPr lang="en-US" sz="12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Simple</a:t>
                      </a: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)  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6858000" y="635793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357188"/>
          <a:ext cx="8572559" cy="6143666"/>
        </p:xfrm>
        <a:graphic>
          <a:graphicData uri="http://schemas.openxmlformats.org/drawingml/2006/table">
            <a:tbl>
              <a:tblPr/>
              <a:tblGrid>
                <a:gridCol w="1086431"/>
                <a:gridCol w="1699650"/>
                <a:gridCol w="1928826"/>
                <a:gridCol w="1643074"/>
                <a:gridCol w="2214578"/>
              </a:tblGrid>
              <a:tr h="103456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Simple</a:t>
                      </a:r>
                      <a:endParaRPr lang="ru-RU" sz="2000" b="1" i="1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Progressive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Perfect</a:t>
                      </a:r>
                      <a:endParaRPr lang="ru-RU" sz="2000" b="1" i="1" dirty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Perfect - Progressive</a:t>
                      </a:r>
                      <a:endParaRPr lang="ru-RU" sz="2000" b="1" i="1" dirty="0" smtClean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i="1" dirty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096298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Vs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write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am, is,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are +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 writing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has+V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 been +V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 been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243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wrote</a:t>
                      </a:r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were +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was writing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V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 been +V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 been</a:t>
                      </a:r>
                      <a:r>
                        <a:rPr lang="en-US" sz="20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written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38452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Future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will+V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write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(will) +</a:t>
                      </a:r>
                    </a:p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+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writing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(will) have+V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have written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will)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have been +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shall have been writing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38452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Future</a:t>
                      </a:r>
                      <a:r>
                        <a:rPr lang="en-US" sz="20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in – the - Past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would+V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shauld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write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 (would) +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+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Ving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</a:t>
                      </a: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 writing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should(would)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have+V3</a:t>
                      </a: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 have written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would)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have been + </a:t>
                      </a:r>
                      <a:r>
                        <a:rPr lang="en-US" sz="2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Ving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should have been writing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2358232" y="2642394"/>
            <a:ext cx="857250" cy="1587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5400000">
            <a:off x="4464844" y="2607469"/>
            <a:ext cx="785812" cy="0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6108701" y="2606675"/>
            <a:ext cx="785812" cy="1587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8251826" y="2606675"/>
            <a:ext cx="785812" cy="1587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572544" y="4999831"/>
            <a:ext cx="857250" cy="1588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429919" y="4999831"/>
            <a:ext cx="857250" cy="1588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6144419" y="4999831"/>
            <a:ext cx="857250" cy="1588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8287544" y="4999831"/>
            <a:ext cx="857250" cy="1588"/>
          </a:xfrm>
          <a:prstGeom prst="straightConnector1">
            <a:avLst/>
          </a:prstGeom>
          <a:ln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00313" y="3357563"/>
            <a:ext cx="2714625" cy="1587"/>
          </a:xfrm>
          <a:prstGeom prst="straightConnector1">
            <a:avLst/>
          </a:prstGeom>
          <a:ln>
            <a:headEnd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357688" y="3500438"/>
            <a:ext cx="2714625" cy="1587"/>
          </a:xfrm>
          <a:prstGeom prst="straightConnector1">
            <a:avLst/>
          </a:prstGeom>
          <a:ln>
            <a:headEnd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428625"/>
          <a:ext cx="8286808" cy="6008926"/>
        </p:xfrm>
        <a:graphic>
          <a:graphicData uri="http://schemas.openxmlformats.org/drawingml/2006/table">
            <a:tbl>
              <a:tblPr/>
              <a:tblGrid>
                <a:gridCol w="4143404"/>
                <a:gridCol w="4143404"/>
              </a:tblGrid>
              <a:tr h="522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Direct speech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Indirect speech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56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I. Present Tenses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Simple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Present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 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 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II. Past Tenses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 Progressive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III. Future Simple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Future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Future-in-the-Past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65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Future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Future-in-the-Past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3857625" y="1643063"/>
            <a:ext cx="1500188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857625" y="2143125"/>
            <a:ext cx="1500188" cy="1588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29063" y="2571750"/>
            <a:ext cx="1500187" cy="1588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71938" y="3071813"/>
            <a:ext cx="1071562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14750" y="3929063"/>
            <a:ext cx="1500188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714750" y="4429125"/>
            <a:ext cx="1500188" cy="1588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14750" y="4857750"/>
            <a:ext cx="1500188" cy="1588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857625" y="6215063"/>
            <a:ext cx="1214438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14750" y="5786438"/>
            <a:ext cx="1500188" cy="1587"/>
          </a:xfrm>
          <a:prstGeom prst="straightConnector1">
            <a:avLst/>
          </a:prstGeom>
          <a:ln>
            <a:solidFill>
              <a:srgbClr val="FF0000"/>
            </a:solidFill>
            <a:headEnd w="lg" len="lg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con pila de libros">
  <a:themeElements>
    <a:clrScheme name="Plantilla de diseño con pila de libr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de diseño con pila de libro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 de diseño con pila de libr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1722</Words>
  <Application>Microsoft Office PowerPoint</Application>
  <PresentationFormat>Экран (4:3)</PresentationFormat>
  <Paragraphs>413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Plantilla de diseño con pila de libros</vt:lpstr>
      <vt:lpstr>Тема Office</vt:lpstr>
      <vt:lpstr>Слайд 1</vt:lpstr>
      <vt:lpstr>Say what people use direct and reported speech for</vt:lpstr>
      <vt:lpstr>Read the dialogue between the members of a football fan's family. Find the sentences with reported speech. </vt:lpstr>
      <vt:lpstr>We use reported speech when we are saying what other people say, think or believe.</vt:lpstr>
      <vt:lpstr>When we are reporting things in the present, future or present perfect we don't change the tense.</vt:lpstr>
      <vt:lpstr>If the verb in the main sentence is in the past tense - the other verbs are usually in one of the past tense too.</vt:lpstr>
      <vt:lpstr>Tense Changes. Statements.</vt:lpstr>
      <vt:lpstr>Слайд 8</vt:lpstr>
      <vt:lpstr>Слайд 9</vt:lpstr>
      <vt:lpstr>Слайд 10</vt:lpstr>
      <vt:lpstr>Reported changes. Modal Verbs</vt:lpstr>
      <vt:lpstr>Changes of time words</vt:lpstr>
      <vt:lpstr>Changes of pronouns</vt:lpstr>
      <vt:lpstr>Слайд 14</vt:lpstr>
      <vt:lpstr>General Questions.</vt:lpstr>
      <vt:lpstr>Слайд 16</vt:lpstr>
      <vt:lpstr>Special Wh - Questions.</vt:lpstr>
      <vt:lpstr>Special Wh - Questions.</vt:lpstr>
      <vt:lpstr>Слайд 19</vt:lpstr>
      <vt:lpstr>Tense Changes. Commands.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</dc:title>
  <dc:creator>Наташа</dc:creator>
  <cp:lastModifiedBy>Айгерим Советхановна</cp:lastModifiedBy>
  <cp:revision>116</cp:revision>
  <dcterms:created xsi:type="dcterms:W3CDTF">2007-11-06T11:44:12Z</dcterms:created>
  <dcterms:modified xsi:type="dcterms:W3CDTF">2020-03-21T09:55:47Z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TC011594403082</vt:lpwstr>
  </property>
</Properties>
</file>